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8" r:id="rId2"/>
    <p:sldId id="262" r:id="rId3"/>
    <p:sldId id="335" r:id="rId4"/>
    <p:sldId id="277" r:id="rId5"/>
    <p:sldId id="365" r:id="rId6"/>
    <p:sldId id="266" r:id="rId7"/>
    <p:sldId id="317" r:id="rId8"/>
    <p:sldId id="366" r:id="rId9"/>
    <p:sldId id="346" r:id="rId10"/>
    <p:sldId id="363" r:id="rId11"/>
    <p:sldId id="367" r:id="rId12"/>
    <p:sldId id="268" r:id="rId13"/>
    <p:sldId id="36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7306" autoAdjust="0"/>
  </p:normalViewPr>
  <p:slideViewPr>
    <p:cSldViewPr snapToGrid="0">
      <p:cViewPr varScale="1">
        <p:scale>
          <a:sx n="80" d="100"/>
          <a:sy n="80" d="100"/>
        </p:scale>
        <p:origin x="426"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2021/6/8</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rgbClr val="1F4E79"/>
                </a:solidFill>
              </a:rPr>
              <a:t>Xiaochen</a:t>
            </a:r>
            <a:r>
              <a:rPr lang="en-US" altLang="zh-CN" dirty="0">
                <a:solidFill>
                  <a:srgbClr val="1F4E79"/>
                </a:solidFill>
              </a:rPr>
              <a:t> Hou</a:t>
            </a:r>
            <a:r>
              <a:rPr lang="en-US" altLang="zh-CN" baseline="30000" dirty="0">
                <a:solidFill>
                  <a:srgbClr val="1F4E79"/>
                </a:solidFill>
              </a:rPr>
              <a:t>1∗</a:t>
            </a:r>
            <a:r>
              <a:rPr lang="en-US" altLang="zh-CN" dirty="0">
                <a:solidFill>
                  <a:srgbClr val="1F4E79"/>
                </a:solidFill>
              </a:rPr>
              <a:t>, Peng Qi</a:t>
            </a:r>
            <a:r>
              <a:rPr lang="en-US" altLang="zh-CN" baseline="30000" dirty="0">
                <a:solidFill>
                  <a:srgbClr val="1F4E79"/>
                </a:solidFill>
              </a:rPr>
              <a:t>1</a:t>
            </a:r>
            <a:r>
              <a:rPr lang="en-US" altLang="zh-CN" dirty="0">
                <a:solidFill>
                  <a:srgbClr val="1F4E79"/>
                </a:solidFill>
              </a:rPr>
              <a:t>, </a:t>
            </a:r>
            <a:r>
              <a:rPr lang="en-US" altLang="zh-CN" dirty="0" err="1">
                <a:solidFill>
                  <a:srgbClr val="1F4E79"/>
                </a:solidFill>
              </a:rPr>
              <a:t>Guangtao</a:t>
            </a:r>
            <a:r>
              <a:rPr lang="en-US" altLang="zh-CN" dirty="0">
                <a:solidFill>
                  <a:srgbClr val="1F4E79"/>
                </a:solidFill>
              </a:rPr>
              <a:t> Wang</a:t>
            </a:r>
            <a:r>
              <a:rPr lang="en-US" altLang="zh-CN" baseline="30000" dirty="0">
                <a:solidFill>
                  <a:srgbClr val="1F4E79"/>
                </a:solidFill>
              </a:rPr>
              <a:t>1</a:t>
            </a:r>
            <a:r>
              <a:rPr lang="en-US" altLang="zh-CN" dirty="0">
                <a:solidFill>
                  <a:srgbClr val="1F4E79"/>
                </a:solidFill>
              </a:rPr>
              <a:t>, Rex Ying</a:t>
            </a:r>
            <a:r>
              <a:rPr lang="en-US" altLang="zh-CN" baseline="30000" dirty="0">
                <a:solidFill>
                  <a:srgbClr val="1F4E79"/>
                </a:solidFill>
              </a:rPr>
              <a:t>2</a:t>
            </a:r>
            <a:r>
              <a:rPr lang="en-US" altLang="zh-CN" dirty="0">
                <a:solidFill>
                  <a:srgbClr val="1F4E79"/>
                </a:solidFill>
              </a:rPr>
              <a:t>, Jing Huang</a:t>
            </a:r>
            <a:r>
              <a:rPr lang="en-US" altLang="zh-CN" baseline="30000" dirty="0">
                <a:solidFill>
                  <a:srgbClr val="1F4E79"/>
                </a:solidFill>
              </a:rPr>
              <a:t>1</a:t>
            </a:r>
            <a:r>
              <a:rPr lang="en-US" altLang="zh-CN" dirty="0">
                <a:solidFill>
                  <a:srgbClr val="1F4E79"/>
                </a:solidFill>
              </a:rPr>
              <a:t>,</a:t>
            </a:r>
          </a:p>
          <a:p>
            <a:pPr algn="ctr"/>
            <a:r>
              <a:rPr lang="en-US" altLang="zh-CN" dirty="0" err="1">
                <a:solidFill>
                  <a:srgbClr val="1F4E79"/>
                </a:solidFill>
              </a:rPr>
              <a:t>Xiaodong</a:t>
            </a:r>
            <a:r>
              <a:rPr lang="en-US" altLang="zh-CN" dirty="0">
                <a:solidFill>
                  <a:srgbClr val="1F4E79"/>
                </a:solidFill>
              </a:rPr>
              <a:t> He</a:t>
            </a:r>
            <a:r>
              <a:rPr lang="en-US" altLang="zh-CN" baseline="30000" dirty="0">
                <a:solidFill>
                  <a:srgbClr val="1F4E79"/>
                </a:solidFill>
              </a:rPr>
              <a:t>1</a:t>
            </a:r>
            <a:r>
              <a:rPr lang="en-US" altLang="zh-CN" dirty="0">
                <a:solidFill>
                  <a:srgbClr val="1F4E79"/>
                </a:solidFill>
              </a:rPr>
              <a:t>, Bowen Zhou</a:t>
            </a:r>
            <a:r>
              <a:rPr lang="en-US" altLang="zh-CN" baseline="30000" dirty="0">
                <a:solidFill>
                  <a:srgbClr val="1F4E79"/>
                </a:solidFill>
              </a:rPr>
              <a:t>1</a:t>
            </a:r>
          </a:p>
          <a:p>
            <a:pPr algn="ctr"/>
            <a:r>
              <a:rPr lang="en-US" altLang="zh-CN" baseline="30000" dirty="0">
                <a:solidFill>
                  <a:srgbClr val="1F4E79"/>
                </a:solidFill>
              </a:rPr>
              <a:t>1</a:t>
            </a:r>
            <a:r>
              <a:rPr lang="en-US" altLang="zh-CN" dirty="0">
                <a:solidFill>
                  <a:srgbClr val="1F4E79"/>
                </a:solidFill>
              </a:rPr>
              <a:t>JD AI Research, Mountain View, CA</a:t>
            </a:r>
          </a:p>
          <a:p>
            <a:pPr algn="ctr"/>
            <a:r>
              <a:rPr lang="en-US" altLang="zh-CN" baseline="30000" dirty="0">
                <a:solidFill>
                  <a:srgbClr val="1F4E79"/>
                </a:solidFill>
              </a:rPr>
              <a:t>2</a:t>
            </a:r>
            <a:r>
              <a:rPr lang="en-US" altLang="zh-CN" dirty="0">
                <a:solidFill>
                  <a:srgbClr val="1F4E79"/>
                </a:solidFill>
              </a:rPr>
              <a:t>Department of Computer Science, Stanford University, Stanford, CA</a:t>
            </a:r>
          </a:p>
          <a:p>
            <a:pPr algn="ctr"/>
            <a:r>
              <a:rPr lang="en-US" altLang="zh-CN" baseline="30000" dirty="0">
                <a:solidFill>
                  <a:srgbClr val="1F4E79"/>
                </a:solidFill>
              </a:rPr>
              <a:t>∗</a:t>
            </a:r>
            <a:r>
              <a:rPr lang="en-US" altLang="zh-CN" dirty="0">
                <a:solidFill>
                  <a:srgbClr val="1F4E79"/>
                </a:solidFill>
              </a:rPr>
              <a:t>xclmm1994@gmail.com</a:t>
            </a: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95300" y="1474463"/>
            <a:ext cx="10858500" cy="1200329"/>
          </a:xfrm>
          <a:prstGeom prst="rect">
            <a:avLst/>
          </a:prstGeom>
          <a:noFill/>
        </p:spPr>
        <p:txBody>
          <a:bodyPr wrap="square" rtlCol="0">
            <a:spAutoFit/>
            <a:scene3d>
              <a:camera prst="orthographicFront"/>
              <a:lightRig rig="threePt" dir="t"/>
            </a:scene3d>
          </a:bodyPr>
          <a:lstStyle/>
          <a:p>
            <a:pPr algn="ctr"/>
            <a:r>
              <a:rPr lang="en-US" altLang="zh-CN" sz="36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Graph Ensemble Learning over Multiple Dependency Trees for Aspect-level Sentiment Classification</a:t>
            </a:r>
          </a:p>
        </p:txBody>
      </p:sp>
      <p:sp>
        <p:nvSpPr>
          <p:cNvPr id="3" name="文本框 2"/>
          <p:cNvSpPr txBox="1"/>
          <p:nvPr/>
        </p:nvSpPr>
        <p:spPr>
          <a:xfrm>
            <a:off x="4785999" y="5268595"/>
            <a:ext cx="2733441"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2021.06.08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9862832" y="4187550"/>
            <a:ext cx="1640193"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——NAACL 2021</a:t>
            </a:r>
            <a:endParaRPr lang="en-US" altLang="zh-CN"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5" name="图片 4">
            <a:extLst>
              <a:ext uri="{FF2B5EF4-FFF2-40B4-BE49-F238E27FC236}">
                <a16:creationId xmlns:a16="http://schemas.microsoft.com/office/drawing/2014/main" id="{BF29787F-F5F7-4FF6-98FD-5C25DA88B63B}"/>
              </a:ext>
            </a:extLst>
          </p:cNvPr>
          <p:cNvPicPr>
            <a:picLocks noChangeAspect="1"/>
          </p:cNvPicPr>
          <p:nvPr/>
        </p:nvPicPr>
        <p:blipFill>
          <a:blip r:embed="rId2"/>
          <a:stretch>
            <a:fillRect/>
          </a:stretch>
        </p:blipFill>
        <p:spPr>
          <a:xfrm>
            <a:off x="629321" y="1528728"/>
            <a:ext cx="11164645" cy="4623027"/>
          </a:xfrm>
          <a:prstGeom prst="rect">
            <a:avLst/>
          </a:prstGeom>
        </p:spPr>
      </p:pic>
    </p:spTree>
    <p:extLst>
      <p:ext uri="{BB962C8B-B14F-4D97-AF65-F5344CB8AC3E}">
        <p14:creationId xmlns:p14="http://schemas.microsoft.com/office/powerpoint/2010/main" val="16414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5D570DC1-3794-4625-BF68-0FC9F2DA63A2}"/>
              </a:ext>
            </a:extLst>
          </p:cNvPr>
          <p:cNvPicPr>
            <a:picLocks noChangeAspect="1"/>
          </p:cNvPicPr>
          <p:nvPr/>
        </p:nvPicPr>
        <p:blipFill>
          <a:blip r:embed="rId2"/>
          <a:stretch>
            <a:fillRect/>
          </a:stretch>
        </p:blipFill>
        <p:spPr>
          <a:xfrm>
            <a:off x="838200" y="2754868"/>
            <a:ext cx="4700004" cy="1512570"/>
          </a:xfrm>
          <a:prstGeom prst="rect">
            <a:avLst/>
          </a:prstGeom>
        </p:spPr>
      </p:pic>
      <p:pic>
        <p:nvPicPr>
          <p:cNvPr id="6" name="图片 5">
            <a:extLst>
              <a:ext uri="{FF2B5EF4-FFF2-40B4-BE49-F238E27FC236}">
                <a16:creationId xmlns:a16="http://schemas.microsoft.com/office/drawing/2014/main" id="{0B696E41-974E-40EC-9320-E1205CDBF33B}"/>
              </a:ext>
            </a:extLst>
          </p:cNvPr>
          <p:cNvPicPr>
            <a:picLocks noChangeAspect="1"/>
          </p:cNvPicPr>
          <p:nvPr/>
        </p:nvPicPr>
        <p:blipFill>
          <a:blip r:embed="rId3"/>
          <a:stretch>
            <a:fillRect/>
          </a:stretch>
        </p:blipFill>
        <p:spPr>
          <a:xfrm>
            <a:off x="6096000" y="2318699"/>
            <a:ext cx="5440192" cy="2695265"/>
          </a:xfrm>
          <a:prstGeom prst="rect">
            <a:avLst/>
          </a:prstGeom>
        </p:spPr>
      </p:pic>
    </p:spTree>
    <p:extLst>
      <p:ext uri="{BB962C8B-B14F-4D97-AF65-F5344CB8AC3E}">
        <p14:creationId xmlns:p14="http://schemas.microsoft.com/office/powerpoint/2010/main" val="166901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1355324" y="1780337"/>
            <a:ext cx="9481351" cy="4204036"/>
          </a:xfrm>
          <a:prstGeom prst="rect">
            <a:avLst/>
          </a:prstGeom>
          <a:noFill/>
        </p:spPr>
        <p:txBody>
          <a:bodyPr wrap="square" rtlCol="0">
            <a:spAutoFit/>
          </a:bodyPr>
          <a:lstStyle/>
          <a:p>
            <a:pPr indent="457200" algn="just">
              <a:lnSpc>
                <a:spcPct val="125000"/>
              </a:lnSpc>
            </a:pPr>
            <a:r>
              <a:rPr lang="en-US" altLang="zh-CN" sz="2400" dirty="0">
                <a:solidFill>
                  <a:schemeClr val="accent1">
                    <a:lumMod val="50000"/>
                  </a:schemeClr>
                </a:solidFill>
                <a:latin typeface="Times New Roman" panose="02020603050405020304" pitchFamily="18" charset="0"/>
                <a:cs typeface="Times New Roman" panose="02020603050405020304" pitchFamily="18" charset="0"/>
              </a:rPr>
              <a:t>We propose a simple yet effective graph-ensemble technique, </a:t>
            </a:r>
            <a:r>
              <a:rPr lang="en-US" altLang="zh-CN" sz="2400" dirty="0" err="1">
                <a:solidFill>
                  <a:schemeClr val="accent1">
                    <a:lumMod val="50000"/>
                  </a:schemeClr>
                </a:solidFill>
                <a:latin typeface="Times New Roman" panose="02020603050405020304" pitchFamily="18" charset="0"/>
                <a:cs typeface="Times New Roman" panose="02020603050405020304" pitchFamily="18" charset="0"/>
              </a:rPr>
              <a:t>GraphMerge</a:t>
            </a:r>
            <a:r>
              <a:rPr lang="en-US" altLang="zh-CN" sz="2400" dirty="0">
                <a:solidFill>
                  <a:schemeClr val="accent1">
                    <a:lumMod val="50000"/>
                  </a:schemeClr>
                </a:solidFill>
                <a:latin typeface="Times New Roman" panose="02020603050405020304" pitchFamily="18" charset="0"/>
                <a:cs typeface="Times New Roman" panose="02020603050405020304" pitchFamily="18" charset="0"/>
              </a:rPr>
              <a:t>, to combine multiple dependency trees for aspect-level sentiment analysis. By taking the union of edges from different parsers, </a:t>
            </a:r>
            <a:r>
              <a:rPr lang="en-US" altLang="zh-CN" sz="2400" dirty="0" err="1">
                <a:solidFill>
                  <a:schemeClr val="accent1">
                    <a:lumMod val="50000"/>
                  </a:schemeClr>
                </a:solidFill>
                <a:latin typeface="Times New Roman" panose="02020603050405020304" pitchFamily="18" charset="0"/>
                <a:cs typeface="Times New Roman" panose="02020603050405020304" pitchFamily="18" charset="0"/>
              </a:rPr>
              <a:t>GraphMerge</a:t>
            </a:r>
            <a:r>
              <a:rPr lang="en-US" altLang="zh-CN" sz="2400" dirty="0">
                <a:solidFill>
                  <a:schemeClr val="accent1">
                    <a:lumMod val="50000"/>
                  </a:schemeClr>
                </a:solidFill>
                <a:latin typeface="Times New Roman" panose="02020603050405020304" pitchFamily="18" charset="0"/>
                <a:cs typeface="Times New Roman" panose="02020603050405020304" pitchFamily="18" charset="0"/>
              </a:rPr>
              <a:t> allows graph neural model to be robust to parse errors without additional parameters or computational cost. With different edge types to capture the original syntactic dependency in parse trees, our model outperforms previous state-of-the-art models, single-parse models, as well as traditional ensemble models on three aspect-level sentiment classification benchmark datasets.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4" name="图片 3">
            <a:extLst>
              <a:ext uri="{FF2B5EF4-FFF2-40B4-BE49-F238E27FC236}">
                <a16:creationId xmlns:a16="http://schemas.microsoft.com/office/drawing/2014/main" id="{E08D228C-7015-4D04-91A0-E9F54EB46A86}"/>
              </a:ext>
            </a:extLst>
          </p:cNvPr>
          <p:cNvPicPr>
            <a:picLocks noChangeAspect="1"/>
          </p:cNvPicPr>
          <p:nvPr/>
        </p:nvPicPr>
        <p:blipFill>
          <a:blip r:embed="rId3"/>
          <a:stretch>
            <a:fillRect/>
          </a:stretch>
        </p:blipFill>
        <p:spPr>
          <a:xfrm>
            <a:off x="194432" y="2148549"/>
            <a:ext cx="5682239" cy="3526109"/>
          </a:xfrm>
          <a:prstGeom prst="rect">
            <a:avLst/>
          </a:prstGeom>
        </p:spPr>
      </p:pic>
      <p:sp>
        <p:nvSpPr>
          <p:cNvPr id="10" name="文本框 9">
            <a:extLst>
              <a:ext uri="{FF2B5EF4-FFF2-40B4-BE49-F238E27FC236}">
                <a16:creationId xmlns:a16="http://schemas.microsoft.com/office/drawing/2014/main" id="{55F0D954-44E0-4BFC-9739-18F89990A4D2}"/>
              </a:ext>
            </a:extLst>
          </p:cNvPr>
          <p:cNvSpPr txBox="1"/>
          <p:nvPr/>
        </p:nvSpPr>
        <p:spPr>
          <a:xfrm>
            <a:off x="6315331" y="3165002"/>
            <a:ext cx="5764754" cy="1712135"/>
          </a:xfrm>
          <a:prstGeom prst="rect">
            <a:avLst/>
          </a:prstGeom>
          <a:noFill/>
        </p:spPr>
        <p:txBody>
          <a:bodyPr wrap="square">
            <a:spAutoFit/>
          </a:bodyPr>
          <a:lstStyle/>
          <a:p>
            <a:pPr>
              <a:lnSpc>
                <a:spcPct val="150000"/>
              </a:lnSpc>
            </a:pPr>
            <a:r>
              <a:rPr lang="en-US" altLang="zh-CN" dirty="0"/>
              <a:t>E</a:t>
            </a:r>
            <a:r>
              <a:rPr lang="zh-CN" altLang="en-US" dirty="0"/>
              <a:t>xisting approaches are vulnerable to </a:t>
            </a:r>
            <a:r>
              <a:rPr lang="zh-CN" altLang="en-US" dirty="0">
                <a:solidFill>
                  <a:srgbClr val="FF0000"/>
                </a:solidFill>
              </a:rPr>
              <a:t>parsing errors </a:t>
            </a:r>
            <a:r>
              <a:rPr lang="en-US" altLang="zh-CN" dirty="0"/>
              <a:t>—the added benefit from syntactic structure does not always prevail the noise introduced by model-predicted parses.</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615FC724-A4F1-459E-9942-ACA657176096}"/>
              </a:ext>
            </a:extLst>
          </p:cNvPr>
          <p:cNvPicPr>
            <a:picLocks noChangeAspect="1"/>
          </p:cNvPicPr>
          <p:nvPr/>
        </p:nvPicPr>
        <p:blipFill>
          <a:blip r:embed="rId2"/>
          <a:stretch>
            <a:fillRect/>
          </a:stretch>
        </p:blipFill>
        <p:spPr>
          <a:xfrm>
            <a:off x="80683" y="1788647"/>
            <a:ext cx="7208096" cy="4067398"/>
          </a:xfrm>
          <a:prstGeom prst="rect">
            <a:avLst/>
          </a:prstGeom>
        </p:spPr>
      </p:pic>
      <p:sp>
        <p:nvSpPr>
          <p:cNvPr id="17" name="文本框 16">
            <a:extLst>
              <a:ext uri="{FF2B5EF4-FFF2-40B4-BE49-F238E27FC236}">
                <a16:creationId xmlns:a16="http://schemas.microsoft.com/office/drawing/2014/main" id="{BED3703D-DCA2-49EB-B972-1FE037DF7E61}"/>
              </a:ext>
            </a:extLst>
          </p:cNvPr>
          <p:cNvSpPr txBox="1"/>
          <p:nvPr/>
        </p:nvSpPr>
        <p:spPr>
          <a:xfrm>
            <a:off x="7137698" y="1919378"/>
            <a:ext cx="5178463" cy="923330"/>
          </a:xfrm>
          <a:prstGeom prst="rect">
            <a:avLst/>
          </a:prstGeom>
          <a:noFill/>
        </p:spPr>
        <p:txBody>
          <a:bodyPr wrap="square">
            <a:spAutoFit/>
          </a:bodyPr>
          <a:lstStyle/>
          <a:p>
            <a:r>
              <a:rPr lang="en-US" altLang="zh-CN" dirty="0"/>
              <a:t>C</a:t>
            </a:r>
            <a:r>
              <a:rPr lang="zh-CN" altLang="en-US" dirty="0"/>
              <a:t>onstruct the input as</a:t>
            </a:r>
          </a:p>
          <a:p>
            <a:r>
              <a:rPr lang="zh-CN" altLang="en-US" dirty="0"/>
              <a:t>“[CLS] + sentence + [SEP] + term + [SEP]” and</a:t>
            </a:r>
          </a:p>
          <a:p>
            <a:r>
              <a:rPr lang="zh-CN" altLang="en-US" dirty="0"/>
              <a:t>feed it into BERT.</a:t>
            </a:r>
          </a:p>
        </p:txBody>
      </p:sp>
      <p:sp>
        <p:nvSpPr>
          <p:cNvPr id="19" name="文本框 18">
            <a:extLst>
              <a:ext uri="{FF2B5EF4-FFF2-40B4-BE49-F238E27FC236}">
                <a16:creationId xmlns:a16="http://schemas.microsoft.com/office/drawing/2014/main" id="{8F33672A-ED8C-4D14-92C8-FD36E09724A0}"/>
              </a:ext>
            </a:extLst>
          </p:cNvPr>
          <p:cNvSpPr txBox="1"/>
          <p:nvPr/>
        </p:nvSpPr>
        <p:spPr>
          <a:xfrm>
            <a:off x="7137698" y="3352763"/>
            <a:ext cx="4689897" cy="923330"/>
          </a:xfrm>
          <a:prstGeom prst="rect">
            <a:avLst/>
          </a:prstGeom>
          <a:noFill/>
        </p:spPr>
        <p:txBody>
          <a:bodyPr wrap="square">
            <a:spAutoFit/>
          </a:bodyPr>
          <a:lstStyle/>
          <a:p>
            <a:pPr algn="just"/>
            <a:r>
              <a:rPr lang="zh-CN" altLang="en-US" dirty="0"/>
              <a:t>Specifically, we add a trainable position embedding matrix before feeding the resulting representation into RGAT.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615FC724-A4F1-459E-9942-ACA657176096}"/>
              </a:ext>
            </a:extLst>
          </p:cNvPr>
          <p:cNvPicPr>
            <a:picLocks noChangeAspect="1"/>
          </p:cNvPicPr>
          <p:nvPr/>
        </p:nvPicPr>
        <p:blipFill>
          <a:blip r:embed="rId2"/>
          <a:stretch>
            <a:fillRect/>
          </a:stretch>
        </p:blipFill>
        <p:spPr>
          <a:xfrm>
            <a:off x="80683" y="1788647"/>
            <a:ext cx="7208096" cy="4067398"/>
          </a:xfrm>
          <a:prstGeom prst="rect">
            <a:avLst/>
          </a:prstGeom>
        </p:spPr>
      </p:pic>
      <p:sp>
        <p:nvSpPr>
          <p:cNvPr id="7" name="文本框 6">
            <a:extLst>
              <a:ext uri="{FF2B5EF4-FFF2-40B4-BE49-F238E27FC236}">
                <a16:creationId xmlns:a16="http://schemas.microsoft.com/office/drawing/2014/main" id="{374E3DC5-72D1-4DAB-8449-B2956FDEF393}"/>
              </a:ext>
            </a:extLst>
          </p:cNvPr>
          <p:cNvSpPr txBox="1"/>
          <p:nvPr/>
        </p:nvSpPr>
        <p:spPr>
          <a:xfrm>
            <a:off x="6859344" y="1516232"/>
            <a:ext cx="5171289" cy="1077218"/>
          </a:xfrm>
          <a:prstGeom prst="rect">
            <a:avLst/>
          </a:prstGeom>
          <a:noFill/>
        </p:spPr>
        <p:txBody>
          <a:bodyPr wrap="square">
            <a:spAutoFit/>
          </a:bodyPr>
          <a:lstStyle/>
          <a:p>
            <a:pPr algn="just"/>
            <a:r>
              <a:rPr lang="zh-CN" altLang="en-US" sz="1600" dirty="0"/>
              <a:t>Specifically, given a sentence {w</a:t>
            </a:r>
            <a:r>
              <a:rPr lang="zh-CN" altLang="en-US" sz="1600" baseline="-25000" dirty="0"/>
              <a:t>1</a:t>
            </a:r>
            <a:r>
              <a:rPr lang="zh-CN" altLang="en-US" sz="1600" dirty="0"/>
              <a:t>, w</a:t>
            </a:r>
            <a:r>
              <a:rPr lang="zh-CN" altLang="en-US" sz="1600" baseline="-25000" dirty="0"/>
              <a:t>2</a:t>
            </a:r>
            <a:r>
              <a:rPr lang="zh-CN" altLang="en-US" sz="1600" dirty="0"/>
              <a:t>, . . . , w</a:t>
            </a:r>
            <a:r>
              <a:rPr lang="zh-CN" altLang="en-US" sz="1600" baseline="-25000" dirty="0"/>
              <a:t>n</a:t>
            </a:r>
            <a:r>
              <a:rPr lang="zh-CN" altLang="en-US" sz="1600" dirty="0"/>
              <a:t>} and M different dependency parses G</a:t>
            </a:r>
            <a:r>
              <a:rPr lang="zh-CN" altLang="en-US" sz="1600" baseline="-25000" dirty="0"/>
              <a:t>1</a:t>
            </a:r>
            <a:r>
              <a:rPr lang="zh-CN" altLang="en-US" sz="1600" dirty="0"/>
              <a:t>, . . . , G</a:t>
            </a:r>
            <a:r>
              <a:rPr lang="zh-CN" altLang="en-US" sz="1600" baseline="-25000" dirty="0"/>
              <a:t>M</a:t>
            </a:r>
            <a:r>
              <a:rPr lang="zh-CN" altLang="en-US" sz="1600" dirty="0"/>
              <a:t>, GraphMerge takes the union of the edges from all parses, and constructs a single graph G as follows</a:t>
            </a:r>
          </a:p>
        </p:txBody>
      </p:sp>
      <p:pic>
        <p:nvPicPr>
          <p:cNvPr id="5" name="图片 4">
            <a:extLst>
              <a:ext uri="{FF2B5EF4-FFF2-40B4-BE49-F238E27FC236}">
                <a16:creationId xmlns:a16="http://schemas.microsoft.com/office/drawing/2014/main" id="{807D31B0-2318-430E-AAEB-A802A0794348}"/>
              </a:ext>
            </a:extLst>
          </p:cNvPr>
          <p:cNvPicPr>
            <a:picLocks noChangeAspect="1"/>
          </p:cNvPicPr>
          <p:nvPr/>
        </p:nvPicPr>
        <p:blipFill rotWithShape="1">
          <a:blip r:embed="rId3"/>
          <a:srcRect r="-1972" b="61850"/>
          <a:stretch/>
        </p:blipFill>
        <p:spPr>
          <a:xfrm>
            <a:off x="7574716" y="2593451"/>
            <a:ext cx="3950534" cy="595694"/>
          </a:xfrm>
          <a:prstGeom prst="rect">
            <a:avLst/>
          </a:prstGeom>
        </p:spPr>
      </p:pic>
      <p:pic>
        <p:nvPicPr>
          <p:cNvPr id="9" name="图片 8">
            <a:extLst>
              <a:ext uri="{FF2B5EF4-FFF2-40B4-BE49-F238E27FC236}">
                <a16:creationId xmlns:a16="http://schemas.microsoft.com/office/drawing/2014/main" id="{B82A81BE-B545-4422-AE9C-4C090B46A2BC}"/>
              </a:ext>
            </a:extLst>
          </p:cNvPr>
          <p:cNvPicPr>
            <a:picLocks noChangeAspect="1"/>
          </p:cNvPicPr>
          <p:nvPr/>
        </p:nvPicPr>
        <p:blipFill>
          <a:blip r:embed="rId4"/>
          <a:stretch>
            <a:fillRect/>
          </a:stretch>
        </p:blipFill>
        <p:spPr>
          <a:xfrm>
            <a:off x="7705753" y="3365449"/>
            <a:ext cx="3648047" cy="595693"/>
          </a:xfrm>
          <a:prstGeom prst="rect">
            <a:avLst/>
          </a:prstGeom>
        </p:spPr>
      </p:pic>
      <p:pic>
        <p:nvPicPr>
          <p:cNvPr id="11" name="图片 10">
            <a:extLst>
              <a:ext uri="{FF2B5EF4-FFF2-40B4-BE49-F238E27FC236}">
                <a16:creationId xmlns:a16="http://schemas.microsoft.com/office/drawing/2014/main" id="{899323CF-CAF2-4C01-A7A8-AB05AE4AC4CD}"/>
              </a:ext>
            </a:extLst>
          </p:cNvPr>
          <p:cNvPicPr>
            <a:picLocks noChangeAspect="1"/>
          </p:cNvPicPr>
          <p:nvPr/>
        </p:nvPicPr>
        <p:blipFill>
          <a:blip r:embed="rId5"/>
          <a:stretch>
            <a:fillRect/>
          </a:stretch>
        </p:blipFill>
        <p:spPr>
          <a:xfrm>
            <a:off x="7705753" y="4163583"/>
            <a:ext cx="3712399" cy="1560942"/>
          </a:xfrm>
          <a:prstGeom prst="rect">
            <a:avLst/>
          </a:prstGeom>
        </p:spPr>
      </p:pic>
      <p:pic>
        <p:nvPicPr>
          <p:cNvPr id="13" name="图片 12">
            <a:extLst>
              <a:ext uri="{FF2B5EF4-FFF2-40B4-BE49-F238E27FC236}">
                <a16:creationId xmlns:a16="http://schemas.microsoft.com/office/drawing/2014/main" id="{2446C5EC-8AB8-4F34-95CE-2DC0DCB2C0A4}"/>
              </a:ext>
            </a:extLst>
          </p:cNvPr>
          <p:cNvPicPr>
            <a:picLocks noChangeAspect="1"/>
          </p:cNvPicPr>
          <p:nvPr/>
        </p:nvPicPr>
        <p:blipFill>
          <a:blip r:embed="rId6"/>
          <a:stretch>
            <a:fillRect/>
          </a:stretch>
        </p:blipFill>
        <p:spPr>
          <a:xfrm>
            <a:off x="7956323" y="5856045"/>
            <a:ext cx="3461829" cy="405479"/>
          </a:xfrm>
          <a:prstGeom prst="rect">
            <a:avLst/>
          </a:prstGeom>
        </p:spPr>
      </p:pic>
    </p:spTree>
    <p:extLst>
      <p:ext uri="{BB962C8B-B14F-4D97-AF65-F5344CB8AC3E}">
        <p14:creationId xmlns:p14="http://schemas.microsoft.com/office/powerpoint/2010/main" val="309598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1F67B700-CC53-40D3-B1F7-B1EC10D86121}"/>
              </a:ext>
            </a:extLst>
          </p:cNvPr>
          <p:cNvPicPr>
            <a:picLocks noChangeAspect="1"/>
          </p:cNvPicPr>
          <p:nvPr/>
        </p:nvPicPr>
        <p:blipFill>
          <a:blip r:embed="rId2"/>
          <a:stretch>
            <a:fillRect/>
          </a:stretch>
        </p:blipFill>
        <p:spPr>
          <a:xfrm>
            <a:off x="3480099" y="1368777"/>
            <a:ext cx="5038111" cy="2010920"/>
          </a:xfrm>
          <a:prstGeom prst="rect">
            <a:avLst/>
          </a:prstGeom>
        </p:spPr>
      </p:pic>
      <p:pic>
        <p:nvPicPr>
          <p:cNvPr id="6" name="图片 5">
            <a:extLst>
              <a:ext uri="{FF2B5EF4-FFF2-40B4-BE49-F238E27FC236}">
                <a16:creationId xmlns:a16="http://schemas.microsoft.com/office/drawing/2014/main" id="{3E7BB025-EF9E-43F1-8503-3A6F0CAC2897}"/>
              </a:ext>
            </a:extLst>
          </p:cNvPr>
          <p:cNvPicPr>
            <a:picLocks noChangeAspect="1"/>
          </p:cNvPicPr>
          <p:nvPr/>
        </p:nvPicPr>
        <p:blipFill>
          <a:blip r:embed="rId3"/>
          <a:stretch>
            <a:fillRect/>
          </a:stretch>
        </p:blipFill>
        <p:spPr>
          <a:xfrm>
            <a:off x="1710466" y="3538024"/>
            <a:ext cx="9174480" cy="2766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BCE37CE5-532F-4F45-8A43-9B6F45802F19}"/>
              </a:ext>
            </a:extLst>
          </p:cNvPr>
          <p:cNvPicPr>
            <a:picLocks noChangeAspect="1"/>
          </p:cNvPicPr>
          <p:nvPr/>
        </p:nvPicPr>
        <p:blipFill>
          <a:blip r:embed="rId2"/>
          <a:stretch>
            <a:fillRect/>
          </a:stretch>
        </p:blipFill>
        <p:spPr>
          <a:xfrm>
            <a:off x="1312433" y="2128439"/>
            <a:ext cx="9567134" cy="34977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79594F3D-0B2D-435B-97C2-0CA030A87F8E}"/>
              </a:ext>
            </a:extLst>
          </p:cNvPr>
          <p:cNvPicPr>
            <a:picLocks noChangeAspect="1"/>
          </p:cNvPicPr>
          <p:nvPr/>
        </p:nvPicPr>
        <p:blipFill>
          <a:blip r:embed="rId2"/>
          <a:stretch>
            <a:fillRect/>
          </a:stretch>
        </p:blipFill>
        <p:spPr>
          <a:xfrm>
            <a:off x="1223802" y="2121760"/>
            <a:ext cx="9744395" cy="2936015"/>
          </a:xfrm>
          <a:prstGeom prst="rect">
            <a:avLst/>
          </a:prstGeom>
        </p:spPr>
      </p:pic>
    </p:spTree>
    <p:extLst>
      <p:ext uri="{BB962C8B-B14F-4D97-AF65-F5344CB8AC3E}">
        <p14:creationId xmlns:p14="http://schemas.microsoft.com/office/powerpoint/2010/main" val="271014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FAA92298-326B-4768-956F-1E85CD4F9A8A}"/>
              </a:ext>
            </a:extLst>
          </p:cNvPr>
          <p:cNvPicPr>
            <a:picLocks noChangeAspect="1"/>
          </p:cNvPicPr>
          <p:nvPr/>
        </p:nvPicPr>
        <p:blipFill rotWithShape="1">
          <a:blip r:embed="rId2"/>
          <a:srcRect t="45804"/>
          <a:stretch/>
        </p:blipFill>
        <p:spPr>
          <a:xfrm>
            <a:off x="8056496" y="2221455"/>
            <a:ext cx="4093452" cy="3716767"/>
          </a:xfrm>
          <a:prstGeom prst="rect">
            <a:avLst/>
          </a:prstGeom>
        </p:spPr>
      </p:pic>
      <p:pic>
        <p:nvPicPr>
          <p:cNvPr id="7" name="图片 6">
            <a:extLst>
              <a:ext uri="{FF2B5EF4-FFF2-40B4-BE49-F238E27FC236}">
                <a16:creationId xmlns:a16="http://schemas.microsoft.com/office/drawing/2014/main" id="{B71BF5A7-3DCE-4F9F-9FAA-7A7ACDE54D69}"/>
              </a:ext>
            </a:extLst>
          </p:cNvPr>
          <p:cNvPicPr>
            <a:picLocks noChangeAspect="1"/>
          </p:cNvPicPr>
          <p:nvPr/>
        </p:nvPicPr>
        <p:blipFill rotWithShape="1">
          <a:blip r:embed="rId2"/>
          <a:srcRect b="55059"/>
          <a:stretch/>
        </p:blipFill>
        <p:spPr>
          <a:xfrm>
            <a:off x="4102894" y="2223472"/>
            <a:ext cx="4093452" cy="3082066"/>
          </a:xfrm>
          <a:prstGeom prst="rect">
            <a:avLst/>
          </a:prstGeom>
        </p:spPr>
      </p:pic>
      <p:pic>
        <p:nvPicPr>
          <p:cNvPr id="9" name="图片 8">
            <a:extLst>
              <a:ext uri="{FF2B5EF4-FFF2-40B4-BE49-F238E27FC236}">
                <a16:creationId xmlns:a16="http://schemas.microsoft.com/office/drawing/2014/main" id="{572CBE76-B429-4936-97D1-BBEFDE501EF9}"/>
              </a:ext>
            </a:extLst>
          </p:cNvPr>
          <p:cNvPicPr>
            <a:picLocks noChangeAspect="1"/>
          </p:cNvPicPr>
          <p:nvPr/>
        </p:nvPicPr>
        <p:blipFill>
          <a:blip r:embed="rId3"/>
          <a:stretch>
            <a:fillRect/>
          </a:stretch>
        </p:blipFill>
        <p:spPr>
          <a:xfrm>
            <a:off x="90462" y="2535041"/>
            <a:ext cx="4093452" cy="2082322"/>
          </a:xfrm>
          <a:prstGeom prst="rect">
            <a:avLst/>
          </a:prstGeom>
        </p:spPr>
      </p:pic>
    </p:spTree>
    <p:extLst>
      <p:ext uri="{BB962C8B-B14F-4D97-AF65-F5344CB8AC3E}">
        <p14:creationId xmlns:p14="http://schemas.microsoft.com/office/powerpoint/2010/main" val="1126116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5739</TotalTime>
  <Words>334</Words>
  <Application>Microsoft Office PowerPoint</Application>
  <PresentationFormat>宽屏</PresentationFormat>
  <Paragraphs>44</Paragraphs>
  <Slides>13</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Method</vt:lpstr>
      <vt:lpstr>Method</vt:lpstr>
      <vt:lpstr>Experiments</vt:lpstr>
      <vt:lpstr>Experiments</vt:lpstr>
      <vt:lpstr>Experiments</vt:lpstr>
      <vt:lpstr>Experiments</vt:lpstr>
      <vt:lpstr>Experiments</vt:lpstr>
      <vt:lpstr>Experiments</vt:lpstr>
      <vt:lpstr>Summary</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1426</cp:revision>
  <dcterms:created xsi:type="dcterms:W3CDTF">2017-04-22T07:59:00Z</dcterms:created>
  <dcterms:modified xsi:type="dcterms:W3CDTF">2021-06-08T14:15:08Z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